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notesMasterIdLst>
    <p:notesMasterId r:id="rId12"/>
  </p:notesMasterIdLst>
  <p:sldIdLst>
    <p:sldId id="256" r:id="rId2"/>
    <p:sldId id="265" r:id="rId3"/>
    <p:sldId id="271" r:id="rId4"/>
    <p:sldId id="270" r:id="rId5"/>
    <p:sldId id="267" r:id="rId6"/>
    <p:sldId id="272" r:id="rId7"/>
    <p:sldId id="273" r:id="rId8"/>
    <p:sldId id="276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529" autoAdjust="0"/>
  </p:normalViewPr>
  <p:slideViewPr>
    <p:cSldViewPr snapToGrid="0" snapToObjects="1">
      <p:cViewPr>
        <p:scale>
          <a:sx n="81" d="100"/>
          <a:sy n="81" d="100"/>
        </p:scale>
        <p:origin x="-1152" y="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41C2C-70DC-7C4C-8EE6-C405569C49AD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39310-1D86-124F-8FB5-98D1B9617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04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6E133-443F-9340-9307-71331E4128CB}" type="slidenum">
              <a:rPr lang="en-US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5314A-BC4E-D743-91B0-4B4D8C7B8020}" type="slidenum">
              <a:rPr lang="en-US"/>
              <a:pPr/>
              <a:t>7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1592C-4B8C-7048-A21B-C002E11E4396}" type="slidenum">
              <a:rPr lang="en-US"/>
              <a:pPr/>
              <a:t>9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5C5BD-C73E-5B4F-B7A0-1ED4F8850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6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3.jpe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7967340-47EC-784A-A7EF-B31DAED47194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995833-6646-FE4B-AB46-CA1B33CB96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Gilded Age and Progressive Era:</a:t>
            </a:r>
            <a:br>
              <a:rPr lang="en-US" dirty="0" smtClean="0"/>
            </a:br>
            <a:r>
              <a:rPr lang="en-US" dirty="0" smtClean="0"/>
              <a:t>Democracy and Authority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The progressive era marked a shift in the federal governments role in the protection of individual rights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4409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Constitutional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</a:t>
            </a:r>
          </a:p>
          <a:p>
            <a:r>
              <a:rPr lang="en-US" dirty="0" smtClean="0"/>
              <a:t>17</a:t>
            </a:r>
          </a:p>
          <a:p>
            <a:r>
              <a:rPr lang="en-US" dirty="0" smtClean="0"/>
              <a:t>18</a:t>
            </a:r>
          </a:p>
          <a:p>
            <a:r>
              <a:rPr lang="en-US" dirty="0" smtClean="0"/>
              <a:t>19</a:t>
            </a:r>
          </a:p>
          <a:p>
            <a:endParaRPr lang="en-US" dirty="0"/>
          </a:p>
          <a:p>
            <a:r>
              <a:rPr lang="en-US" dirty="0" smtClean="0"/>
              <a:t>Using the pocket constitution how do these Amendments challenge previous role of government?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0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599"/>
            <a:ext cx="8540750" cy="2107707"/>
          </a:xfrm>
        </p:spPr>
        <p:txBody>
          <a:bodyPr/>
          <a:lstStyle/>
          <a:p>
            <a:r>
              <a:rPr lang="en-US" dirty="0" smtClean="0"/>
              <a:t>Gilded Age</a:t>
            </a:r>
            <a:br>
              <a:rPr lang="en-US" dirty="0" smtClean="0"/>
            </a:br>
            <a:r>
              <a:rPr lang="en-US" dirty="0" smtClean="0"/>
              <a:t>1877-1900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0659" y="2148147"/>
            <a:ext cx="7305794" cy="3951028"/>
          </a:xfrm>
        </p:spPr>
        <p:txBody>
          <a:bodyPr/>
          <a:lstStyle/>
          <a:p>
            <a:r>
              <a:rPr lang="en-US" dirty="0" smtClean="0"/>
              <a:t>Why was this time period known as the “Gilded Age”- Superficial- just as a gilded piece of jewelry has only a thin layer of gold on its surface?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4343335"/>
            <a:ext cx="4194175" cy="17558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1" y="2839244"/>
            <a:ext cx="25891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839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images what larger conclusions can be drawn about the state of American and Democracy during the Gilded 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0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25" y="307000"/>
            <a:ext cx="8540750" cy="931714"/>
          </a:xfrm>
        </p:spPr>
        <p:txBody>
          <a:bodyPr>
            <a:normAutofit/>
          </a:bodyPr>
          <a:lstStyle/>
          <a:p>
            <a:r>
              <a:rPr lang="en-US" dirty="0" smtClean="0"/>
              <a:t>Progressive Party Platform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the Progressive Party platform that was completed for homework last night- Generate a list of the problems OR solutions that the Progressive Party presented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9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Progressive Era</a:t>
            </a:r>
            <a:br>
              <a:rPr lang="en-US" dirty="0"/>
            </a:br>
            <a:r>
              <a:rPr lang="en-US" dirty="0"/>
              <a:t>1890</a:t>
            </a:r>
            <a:r>
              <a:rPr lang="en-US"/>
              <a:t>-</a:t>
            </a:r>
            <a:r>
              <a:rPr lang="en-US" smtClean="0"/>
              <a:t>1915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tide of reform that swept across America at the turn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had its roots in a range of middle-class concerns.  Middle-class dismay over the dismal living and laboring conditions for most working-class people turned to alarm as strikes and the appeal of socialism increased. </a:t>
            </a:r>
          </a:p>
          <a:p>
            <a:r>
              <a:rPr lang="en-US" dirty="0" smtClean="0"/>
              <a:t>The Progressives had unprecedented success building alliances and winning support of the three consecutive presidents. (Roosevelt, Taft and Wilson)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89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What does Progressive Mean?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Movement towards a goal</a:t>
            </a:r>
          </a:p>
          <a:p>
            <a:pPr>
              <a:lnSpc>
                <a:spcPct val="80000"/>
              </a:lnSpc>
            </a:pPr>
            <a:r>
              <a:rPr lang="en-US"/>
              <a:t>Growth or development; continuous improvement </a:t>
            </a:r>
          </a:p>
          <a:p>
            <a:pPr>
              <a:lnSpc>
                <a:spcPct val="80000"/>
              </a:lnSpc>
            </a:pPr>
            <a:r>
              <a:rPr lang="en-US"/>
              <a:t>The development of a society in a direction considered more beneficial than prior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 algn="ctr">
              <a:lnSpc>
                <a:spcPct val="80000"/>
              </a:lnSpc>
              <a:buFont typeface="Wingdings" charset="0"/>
              <a:buNone/>
            </a:pPr>
            <a:r>
              <a:rPr lang="en-US" b="1"/>
              <a:t>A progressive is one that is</a:t>
            </a:r>
          </a:p>
          <a:p>
            <a:pPr algn="ctr">
              <a:lnSpc>
                <a:spcPct val="80000"/>
              </a:lnSpc>
              <a:buFont typeface="Wingdings" charset="0"/>
              <a:buNone/>
            </a:pPr>
            <a:r>
              <a:rPr lang="en-US" b="1"/>
              <a:t>	in favor of the political philosophy of reform</a:t>
            </a:r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914400" y="4267200"/>
            <a:ext cx="7391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7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51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Who Were the Progressives?</a:t>
            </a:r>
            <a:br>
              <a:rPr lang="en-US" sz="3600"/>
            </a:br>
            <a:r>
              <a:rPr lang="en-US" sz="3200"/>
              <a:t>Not an easy answer…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Middle-Class- unusual</a:t>
            </a:r>
          </a:p>
          <a:p>
            <a:r>
              <a:rPr lang="en-US"/>
              <a:t>Women Reformers</a:t>
            </a:r>
          </a:p>
          <a:p>
            <a:r>
              <a:rPr lang="en-US"/>
              <a:t>Working-Class Political Organizers</a:t>
            </a:r>
          </a:p>
          <a:p>
            <a:r>
              <a:rPr lang="en-US"/>
              <a:t>African Americans</a:t>
            </a:r>
          </a:p>
          <a:p>
            <a:r>
              <a:rPr lang="en-US"/>
              <a:t>Urban Immigration Associations</a:t>
            </a:r>
          </a:p>
        </p:txBody>
      </p:sp>
    </p:spTree>
    <p:extLst>
      <p:ext uri="{BB962C8B-B14F-4D97-AF65-F5344CB8AC3E}">
        <p14:creationId xmlns:p14="http://schemas.microsoft.com/office/powerpoint/2010/main" val="395709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Progressive Party Platform and the readings from homework- explain the below quote.</a:t>
            </a:r>
          </a:p>
          <a:p>
            <a:r>
              <a:rPr lang="en-US" dirty="0" smtClean="0"/>
              <a:t>“Progressivism was a significant shift away from the traditional American understanding of the purpose of government.”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615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023" y="817583"/>
            <a:ext cx="6965245" cy="922888"/>
          </a:xfrm>
        </p:spPr>
        <p:txBody>
          <a:bodyPr>
            <a:noAutofit/>
          </a:bodyPr>
          <a:lstStyle/>
          <a:p>
            <a:r>
              <a:rPr lang="en-US" sz="2800" dirty="0"/>
              <a:t>Political Reform- desire for </a:t>
            </a:r>
            <a:r>
              <a:rPr lang="en-US" sz="2800" dirty="0" smtClean="0"/>
              <a:t>government </a:t>
            </a:r>
            <a:r>
              <a:rPr lang="en-US" sz="2800" dirty="0"/>
              <a:t>to be more efficient and responsive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700" dirty="0"/>
              <a:t>Direct election of US Senators- 1913- 17th Amendment</a:t>
            </a:r>
          </a:p>
          <a:p>
            <a:pPr>
              <a:lnSpc>
                <a:spcPct val="80000"/>
              </a:lnSpc>
            </a:pPr>
            <a:r>
              <a:rPr lang="en-US" sz="1700" dirty="0"/>
              <a:t>Larger involvement of the people</a:t>
            </a:r>
          </a:p>
          <a:p>
            <a:pPr lvl="1">
              <a:lnSpc>
                <a:spcPct val="80000"/>
              </a:lnSpc>
            </a:pPr>
            <a:r>
              <a:rPr lang="en-US" sz="1700" dirty="0"/>
              <a:t>Initiative- a bill introduced by the people</a:t>
            </a:r>
          </a:p>
          <a:p>
            <a:pPr lvl="1">
              <a:lnSpc>
                <a:spcPct val="80000"/>
              </a:lnSpc>
            </a:pPr>
            <a:r>
              <a:rPr lang="en-US" sz="1700" dirty="0"/>
              <a:t>Recall- voters can remove an official before the end of their term</a:t>
            </a:r>
          </a:p>
          <a:p>
            <a:pPr lvl="1">
              <a:lnSpc>
                <a:spcPct val="80000"/>
              </a:lnSpc>
            </a:pPr>
            <a:r>
              <a:rPr lang="en-US" sz="1700" dirty="0"/>
              <a:t>Referendum-a direct popular vote on an issue of public policy, such as a proposed amendment to a state constitution or a proposed law. </a:t>
            </a:r>
          </a:p>
          <a:p>
            <a:pPr lvl="2">
              <a:lnSpc>
                <a:spcPct val="80000"/>
              </a:lnSpc>
            </a:pPr>
            <a:r>
              <a:rPr lang="en-US" sz="1700" dirty="0"/>
              <a:t>not used at the national level, but are common at the state and local level</a:t>
            </a:r>
          </a:p>
          <a:p>
            <a:pPr lvl="2">
              <a:lnSpc>
                <a:spcPct val="80000"/>
              </a:lnSpc>
            </a:pPr>
            <a:r>
              <a:rPr lang="en-US" sz="1700" dirty="0"/>
              <a:t>is often used to gauge popular approval or rejection of laws recently passed or under consideration by a state legislature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 lvl="1">
              <a:lnSpc>
                <a:spcPct val="80000"/>
              </a:lnSpc>
              <a:buFont typeface="Wingdings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406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1699</TotalTime>
  <Words>420</Words>
  <Application>Microsoft Macintosh PowerPoint</Application>
  <PresentationFormat>On-screen Show (4:3)</PresentationFormat>
  <Paragraphs>46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Gilded Age and Progressive Era: Democracy and Authority </vt:lpstr>
      <vt:lpstr>Gilded Age 1877-1900</vt:lpstr>
      <vt:lpstr>Image Presentation</vt:lpstr>
      <vt:lpstr>Progressive Party Platform </vt:lpstr>
      <vt:lpstr>Progressive Era 1890-1915</vt:lpstr>
      <vt:lpstr>What does Progressive Mean?</vt:lpstr>
      <vt:lpstr>Who Were the Progressives? Not an easy answer…</vt:lpstr>
      <vt:lpstr>Explain quote</vt:lpstr>
      <vt:lpstr>Political Reform- desire for government to be more efficient and responsive</vt:lpstr>
      <vt:lpstr>Constitutional Amendments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Authority </dc:title>
  <dc:creator>Crystal Bartels</dc:creator>
  <cp:lastModifiedBy>Crystal Bartels</cp:lastModifiedBy>
  <cp:revision>23</cp:revision>
  <dcterms:created xsi:type="dcterms:W3CDTF">2014-10-29T16:55:12Z</dcterms:created>
  <dcterms:modified xsi:type="dcterms:W3CDTF">2015-11-20T17:26:30Z</dcterms:modified>
</cp:coreProperties>
</file>